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2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5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1989" r:id="rId17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72" Type="http://schemas.openxmlformats.org/officeDocument/2006/relationships/slide" Target="slides/slide56.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16A7A8F-F273-282B-BCF0-521AC85C4A39}"/>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3A16668-A667-45D9-8526-E2602D8C5D3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9506" name="Rectangle 2">
            <a:extLst>
              <a:ext uri="{FF2B5EF4-FFF2-40B4-BE49-F238E27FC236}">
                <a16:creationId xmlns:a16="http://schemas.microsoft.com/office/drawing/2014/main" id="{3D376B2B-AEC0-43CB-67A7-41850B8F598E}"/>
              </a:ext>
            </a:extLst>
          </p:cNvPr>
          <p:cNvSpPr>
            <a:spLocks noRot="1" noChangeArrowheads="1" noTextEdit="1"/>
          </p:cNvSpPr>
          <p:nvPr>
            <p:ph type="sldImg"/>
          </p:nvPr>
        </p:nvSpPr>
        <p:spPr>
          <a:ln/>
        </p:spPr>
      </p:sp>
      <p:sp>
        <p:nvSpPr>
          <p:cNvPr id="149507" name="Rectangle 3">
            <a:extLst>
              <a:ext uri="{FF2B5EF4-FFF2-40B4-BE49-F238E27FC236}">
                <a16:creationId xmlns:a16="http://schemas.microsoft.com/office/drawing/2014/main" id="{C906ED14-320C-42BC-CBBD-EC6D55CDC74F}"/>
              </a:ext>
            </a:extLst>
          </p:cNvPr>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2.xml"/><Relationship Id="rId2" Type="http://schemas.openxmlformats.org/officeDocument/2006/relationships/notesSlide" Target="../notesSlides/notesSlide24.xml"/><Relationship Id="rId3" Type="http://schemas.openxmlformats.org/officeDocument/2006/relationships/image" Target="../media/image216.jpeg"/></Relationships>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2">
            <a:extLst>
              <a:ext uri="{FF2B5EF4-FFF2-40B4-BE49-F238E27FC236}">
                <a16:creationId xmlns:a16="http://schemas.microsoft.com/office/drawing/2014/main" id="{7A10E3FA-1B64-FFBE-8F06-8907D8B68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4875"/>
          <a:stretch>
            <a:fillRect/>
          </a:stretch>
        </p:blipFill>
        <p:spPr bwMode="auto">
          <a:xfrm>
            <a:off x="282575" y="701675"/>
            <a:ext cx="8861425" cy="6105525"/>
          </a:xfrm>
          <a:prstGeom prst="rect">
            <a:avLst/>
          </a:prstGeom>
          <a:noFill/>
          <a:extLst>
            <a:ext uri="{909E8E84-426E-40DD-AFC4-6F175D3DCCD1}">
              <a14:hiddenFill xmlns:a14="http://schemas.microsoft.com/office/drawing/2010/main">
                <a:solidFill>
                  <a:srgbClr val="FFFFFF"/>
                </a:solidFill>
              </a14:hiddenFill>
            </a:ext>
          </a:extLst>
        </p:spPr>
      </p:pic>
      <p:sp>
        <p:nvSpPr>
          <p:cNvPr id="148483" name="Text Box 3">
            <a:extLst>
              <a:ext uri="{FF2B5EF4-FFF2-40B4-BE49-F238E27FC236}">
                <a16:creationId xmlns:a16="http://schemas.microsoft.com/office/drawing/2014/main" id="{D9A83F8E-A7FB-6524-5B9F-F4B428645BBA}"/>
              </a:ext>
            </a:extLst>
          </p:cNvPr>
          <p:cNvSpPr txBox="1">
            <a:spLocks noChangeArrowheads="1"/>
          </p:cNvSpPr>
          <p:nvPr/>
        </p:nvSpPr>
        <p:spPr bwMode="auto">
          <a:xfrm>
            <a:off x="-117475" y="111125"/>
            <a:ext cx="93614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Building Efficiency: Where we are &amp; where we </a:t>
            </a:r>
            <a:r>
              <a:rPr kumimoji="0" lang="en-US" altLang="zh-CN" sz="2800" b="1" i="1"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can</a:t>
            </a:r>
            <a:r>
              <a:rPr kumimoji="0" lang="en-US" altLang="zh-CN" sz="2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 be.</a:t>
            </a:r>
            <a:r>
              <a:rPr kumimoji="0" lang="en-US" altLang="zh-CN" sz="2800" b="0" i="0" u="none" strike="noStrike" kern="1200" cap="none" spc="0" normalizeH="0" baseline="0" noProof="0">
                <a:ln>
                  <a:noFill/>
                </a:ln>
                <a:solidFill>
                  <a:srgbClr val="0000FF"/>
                </a:solidFill>
                <a:effectLst/>
                <a:uLnTx/>
                <a:uFillTx/>
                <a:latin typeface="Comic Sans MS" panose="030F0702030302020204" pitchFamily="66" charset="0"/>
                <a:ea typeface="宋体" panose="02010600030101010101" pitchFamily="2" charset="-122"/>
                <a:cs typeface="+mn-cs"/>
              </a:rPr>
              <a:t> </a:t>
            </a:r>
          </a:p>
        </p:txBody>
      </p:sp>
      <p:sp>
        <p:nvSpPr>
          <p:cNvPr id="148484" name="Line 4">
            <a:extLst>
              <a:ext uri="{FF2B5EF4-FFF2-40B4-BE49-F238E27FC236}">
                <a16:creationId xmlns:a16="http://schemas.microsoft.com/office/drawing/2014/main" id="{893F3AD5-8761-B667-3F7C-C58FAF57410E}"/>
              </a:ext>
            </a:extLst>
          </p:cNvPr>
          <p:cNvSpPr>
            <a:spLocks noChangeShapeType="1"/>
          </p:cNvSpPr>
          <p:nvPr/>
        </p:nvSpPr>
        <p:spPr bwMode="auto">
          <a:xfrm>
            <a:off x="5367338" y="1800225"/>
            <a:ext cx="0" cy="3090863"/>
          </a:xfrm>
          <a:prstGeom prst="line">
            <a:avLst/>
          </a:prstGeom>
          <a:noFill/>
          <a:ln w="38100">
            <a:solidFill>
              <a:srgbClr val="FF0000"/>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48485" name="Text Box 5">
            <a:extLst>
              <a:ext uri="{FF2B5EF4-FFF2-40B4-BE49-F238E27FC236}">
                <a16:creationId xmlns:a16="http://schemas.microsoft.com/office/drawing/2014/main" id="{F255CD9F-597A-E307-AEC1-730AAA3E39AF}"/>
              </a:ext>
            </a:extLst>
          </p:cNvPr>
          <p:cNvSpPr txBox="1">
            <a:spLocks noChangeArrowheads="1"/>
          </p:cNvSpPr>
          <p:nvPr/>
        </p:nvSpPr>
        <p:spPr bwMode="auto">
          <a:xfrm>
            <a:off x="4164013" y="4852988"/>
            <a:ext cx="478948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4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 3x improvement demonstrated</a:t>
            </a:r>
            <a:br>
              <a:rPr kumimoji="0" lang="en-US" altLang="zh-CN" sz="24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br>
            <a:r>
              <a:rPr kumimoji="0" lang="en-US" altLang="zh-CN" sz="24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6 -8x improvement is possible</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